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Now Medium" panose="020B0604020202020204" charset="0"/>
      <p:regular r:id="rId16"/>
    </p:embeddedFont>
    <p:embeddedFont>
      <p:font typeface="Poppins Bold" panose="020B0604020202020204" charset="0"/>
      <p:regular r:id="rId17"/>
    </p:embeddedFont>
    <p:embeddedFont>
      <p:font typeface="Poppins Light" panose="00000400000000000000" pitchFamily="2" charset="0"/>
      <p:regular r:id="rId18"/>
    </p:embeddedFont>
    <p:embeddedFont>
      <p:font typeface="Poppins Medium" panose="00000600000000000000" pitchFamily="2" charset="0"/>
      <p:regular r:id="rId19"/>
    </p:embeddedFont>
    <p:embeddedFont>
      <p:font typeface="Poppins Medium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4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418362" y="580992"/>
            <a:ext cx="11825863" cy="9325040"/>
          </a:xfrm>
          <a:custGeom>
            <a:avLst/>
            <a:gdLst/>
            <a:ahLst/>
            <a:cxnLst/>
            <a:rect l="l" t="t" r="r" b="b"/>
            <a:pathLst>
              <a:path w="11825863" h="9325040">
                <a:moveTo>
                  <a:pt x="0" y="0"/>
                </a:moveTo>
                <a:lnTo>
                  <a:pt x="11825862" y="0"/>
                </a:lnTo>
                <a:lnTo>
                  <a:pt x="11825862" y="9325041"/>
                </a:lnTo>
                <a:lnTo>
                  <a:pt x="0" y="9325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3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31644" y="1638503"/>
            <a:ext cx="7812356" cy="7034013"/>
            <a:chOff x="0" y="-50756"/>
            <a:chExt cx="10416475" cy="9378684"/>
          </a:xfrm>
        </p:grpSpPr>
        <p:sp>
          <p:nvSpPr>
            <p:cNvPr id="4" name="TextBox 4"/>
            <p:cNvSpPr txBox="1"/>
            <p:nvPr/>
          </p:nvSpPr>
          <p:spPr>
            <a:xfrm>
              <a:off x="0" y="1001632"/>
              <a:ext cx="10416475" cy="4924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9600"/>
                </a:lnSpc>
              </a:pPr>
              <a:r>
                <a:rPr lang="en-US" sz="8000" dirty="0">
                  <a:solidFill>
                    <a:srgbClr val="13DCFF"/>
                  </a:solidFill>
                  <a:latin typeface="Poppins Medium Bold"/>
                </a:rPr>
                <a:t>UAS </a:t>
              </a:r>
            </a:p>
            <a:p>
              <a:pPr algn="l">
                <a:lnSpc>
                  <a:spcPts val="9600"/>
                </a:lnSpc>
              </a:pPr>
              <a:r>
                <a:rPr lang="en-US" sz="8000" dirty="0">
                  <a:solidFill>
                    <a:srgbClr val="13DCFF"/>
                  </a:solidFill>
                  <a:latin typeface="Poppins Medium Bold"/>
                </a:rPr>
                <a:t>SISTEM OPERASI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0756"/>
              <a:ext cx="10416475" cy="5509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 lang="en-US" sz="2400" spc="482" dirty="0">
                <a:solidFill>
                  <a:srgbClr val="FFFFFF"/>
                </a:solidFill>
                <a:latin typeface="Poppins Medium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927544"/>
              <a:ext cx="10416475" cy="14003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oppins Medium"/>
                </a:rPr>
                <a:t>TIARA MERA SIFA</a:t>
              </a:r>
            </a:p>
            <a:p>
              <a:pPr algn="l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Poppins Medium"/>
                </a:rPr>
                <a:t>2341720247 – 1B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27" r="-3442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38262" y="1688935"/>
            <a:ext cx="6771605" cy="6785305"/>
            <a:chOff x="0" y="0"/>
            <a:chExt cx="9028807" cy="9047073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9028807" cy="38860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54D7EF"/>
                  </a:solidFill>
                  <a:latin typeface="Poppins Bold Bold"/>
                </a:rPr>
                <a:t>Will remote learning be the new norm?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79317"/>
              <a:ext cx="9028807" cy="1447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Poppins Medium"/>
                </a:rPr>
                <a:t>Remote learning is </a:t>
              </a:r>
            </a:p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Poppins Medium"/>
                </a:rPr>
                <a:t>here to stay.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6845528"/>
              <a:ext cx="9028807" cy="2201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Poppins Light"/>
                </a:rPr>
                <a:t>Distance learning can be the new normal thanks to its convenience and  ability to make lessons borderless and more engaging.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38551" y="0"/>
            <a:ext cx="10013926" cy="8602855"/>
          </a:xfrm>
          <a:custGeom>
            <a:avLst/>
            <a:gdLst/>
            <a:ahLst/>
            <a:cxnLst/>
            <a:rect l="l" t="t" r="r" b="b"/>
            <a:pathLst>
              <a:path w="10013926" h="8602855">
                <a:moveTo>
                  <a:pt x="0" y="0"/>
                </a:moveTo>
                <a:lnTo>
                  <a:pt x="10013925" y="0"/>
                </a:lnTo>
                <a:lnTo>
                  <a:pt x="10013925" y="8602855"/>
                </a:lnTo>
                <a:lnTo>
                  <a:pt x="0" y="86028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281" r="-3362" b="-103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686225"/>
            <a:ext cx="7809851" cy="291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Poppins Medium Bold"/>
              </a:rPr>
              <a:t>Technology and </a:t>
            </a:r>
            <a:r>
              <a:rPr lang="en-US" sz="6399">
                <a:solidFill>
                  <a:srgbClr val="13DCFF"/>
                </a:solidFill>
                <a:latin typeface="Poppins Medium Bold"/>
              </a:rPr>
              <a:t>education</a:t>
            </a:r>
            <a:r>
              <a:rPr lang="en-US" sz="6399">
                <a:solidFill>
                  <a:srgbClr val="FFFFFF"/>
                </a:solidFill>
                <a:latin typeface="Poppins Medium Bold"/>
              </a:rPr>
              <a:t> now </a:t>
            </a:r>
          </a:p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FFFFFF"/>
                </a:solidFill>
                <a:latin typeface="Poppins Medium Bold"/>
              </a:rPr>
              <a:t>go hand in hand.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3562681">
            <a:off x="-425874" y="4156382"/>
            <a:ext cx="7215631" cy="8008982"/>
          </a:xfrm>
          <a:custGeom>
            <a:avLst/>
            <a:gdLst/>
            <a:ahLst/>
            <a:cxnLst/>
            <a:rect l="l" t="t" r="r" b="b"/>
            <a:pathLst>
              <a:path w="7215631" h="8008982">
                <a:moveTo>
                  <a:pt x="0" y="0"/>
                </a:moveTo>
                <a:lnTo>
                  <a:pt x="7215631" y="0"/>
                </a:lnTo>
                <a:lnTo>
                  <a:pt x="7215631" y="8008982"/>
                </a:lnTo>
                <a:lnTo>
                  <a:pt x="0" y="80089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19" b="-2006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35272" y="1763928"/>
            <a:ext cx="5434544" cy="16686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000000"/>
                </a:solidFill>
                <a:latin typeface="Poppins Bold Bold"/>
              </a:rPr>
              <a:t>What's Next in Digital Learning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9625757" y="2127073"/>
            <a:ext cx="7633543" cy="5596394"/>
            <a:chOff x="0" y="0"/>
            <a:chExt cx="10178058" cy="7461859"/>
          </a:xfrm>
        </p:grpSpPr>
        <p:sp>
          <p:nvSpPr>
            <p:cNvPr id="5" name="TextBox 5"/>
            <p:cNvSpPr txBox="1"/>
            <p:nvPr/>
          </p:nvSpPr>
          <p:spPr>
            <a:xfrm>
              <a:off x="87213" y="-38100"/>
              <a:ext cx="8861227" cy="1098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94"/>
                </a:lnSpc>
                <a:spcBef>
                  <a:spcPct val="0"/>
                </a:spcBef>
              </a:pPr>
              <a:r>
                <a:rPr lang="en-US" sz="2424">
                  <a:solidFill>
                    <a:srgbClr val="000000"/>
                  </a:solidFill>
                  <a:latin typeface="Poppins Medium"/>
                </a:rPr>
                <a:t>Online classrooms mean digital learning </a:t>
              </a:r>
            </a:p>
            <a:p>
              <a:pPr algn="just">
                <a:lnSpc>
                  <a:spcPts val="3394"/>
                </a:lnSpc>
                <a:spcBef>
                  <a:spcPct val="0"/>
                </a:spcBef>
              </a:pPr>
              <a:r>
                <a:rPr lang="en-US" sz="2424">
                  <a:solidFill>
                    <a:srgbClr val="000000"/>
                  </a:solidFill>
                  <a:latin typeface="Poppins Medium"/>
                </a:rPr>
                <a:t>for everyone.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797798"/>
              <a:ext cx="8114109" cy="1098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94"/>
                </a:lnSpc>
              </a:pPr>
              <a:r>
                <a:rPr lang="en-US" sz="2424">
                  <a:solidFill>
                    <a:srgbClr val="000000"/>
                  </a:solidFill>
                  <a:latin typeface="Poppins Medium"/>
                </a:rPr>
                <a:t>A global market for practical courses </a:t>
              </a:r>
            </a:p>
            <a:p>
              <a:pPr algn="just">
                <a:lnSpc>
                  <a:spcPts val="3394"/>
                </a:lnSpc>
              </a:pPr>
              <a:r>
                <a:rPr lang="en-US" sz="2424">
                  <a:solidFill>
                    <a:srgbClr val="000000"/>
                  </a:solidFill>
                  <a:latin typeface="Poppins Medium"/>
                </a:rPr>
                <a:t>and credentials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21939"/>
              <a:ext cx="10178058" cy="527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94"/>
                </a:lnSpc>
                <a:spcBef>
                  <a:spcPct val="0"/>
                </a:spcBef>
              </a:pPr>
              <a:r>
                <a:rPr lang="en-US" sz="2424">
                  <a:solidFill>
                    <a:srgbClr val="000000"/>
                  </a:solidFill>
                  <a:latin typeface="Poppins Medium"/>
                </a:rPr>
                <a:t>Improvement in the quality of blended learning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032012"/>
              <a:ext cx="9035653" cy="5274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94"/>
                </a:lnSpc>
                <a:spcBef>
                  <a:spcPct val="0"/>
                </a:spcBef>
              </a:pPr>
              <a:r>
                <a:rPr lang="en-US" sz="2424">
                  <a:solidFill>
                    <a:srgbClr val="000000"/>
                  </a:solidFill>
                  <a:latin typeface="Poppins Medium"/>
                </a:rPr>
                <a:t>Rising demand for skills-based programs.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340025"/>
              <a:ext cx="9897070" cy="10989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94"/>
                </a:lnSpc>
              </a:pPr>
              <a:r>
                <a:rPr lang="en-US" sz="2424">
                  <a:solidFill>
                    <a:srgbClr val="000000"/>
                  </a:solidFill>
                  <a:latin typeface="Poppins Medium"/>
                </a:rPr>
                <a:t>Greater investment on interactive technology </a:t>
              </a:r>
            </a:p>
            <a:p>
              <a:pPr algn="just">
                <a:lnSpc>
                  <a:spcPts val="3394"/>
                </a:lnSpc>
              </a:pPr>
              <a:r>
                <a:rPr lang="en-US" sz="2424">
                  <a:solidFill>
                    <a:srgbClr val="000000"/>
                  </a:solidFill>
                  <a:latin typeface="Poppins Medium"/>
                </a:rPr>
                <a:t>in solving the digital divide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87252" y="2127073"/>
            <a:ext cx="342022" cy="5495111"/>
            <a:chOff x="0" y="0"/>
            <a:chExt cx="456029" cy="7326815"/>
          </a:xfrm>
        </p:grpSpPr>
        <p:sp>
          <p:nvSpPr>
            <p:cNvPr id="11" name="TextBox 11"/>
            <p:cNvSpPr txBox="1"/>
            <p:nvPr/>
          </p:nvSpPr>
          <p:spPr>
            <a:xfrm>
              <a:off x="6986" y="-85725"/>
              <a:ext cx="442057" cy="91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000000"/>
                  </a:solidFill>
                  <a:latin typeface="Poppins Medium Bold"/>
                </a:rPr>
                <a:t>1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986" y="1744994"/>
              <a:ext cx="449043" cy="91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000000"/>
                  </a:solidFill>
                  <a:latin typeface="Poppins Medium Bold"/>
                </a:rPr>
                <a:t>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204558"/>
              <a:ext cx="449043" cy="91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000000"/>
                  </a:solidFill>
                  <a:latin typeface="Poppins Medium Bold"/>
                </a:rPr>
                <a:t>3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986" y="4814630"/>
              <a:ext cx="449043" cy="91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000000"/>
                  </a:solidFill>
                  <a:latin typeface="Poppins Medium Bold"/>
                </a:rPr>
                <a:t>4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986" y="6414744"/>
              <a:ext cx="449043" cy="91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40"/>
                </a:lnSpc>
              </a:pPr>
              <a:r>
                <a:rPr lang="en-US" sz="4100">
                  <a:solidFill>
                    <a:srgbClr val="000000"/>
                  </a:solidFill>
                  <a:latin typeface="Poppins Medium Bold"/>
                </a:rPr>
                <a:t>5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533984" y="475555"/>
            <a:ext cx="8383832" cy="8519462"/>
          </a:xfrm>
          <a:custGeom>
            <a:avLst/>
            <a:gdLst/>
            <a:ahLst/>
            <a:cxnLst/>
            <a:rect l="l" t="t" r="r" b="b"/>
            <a:pathLst>
              <a:path w="8383832" h="8519462">
                <a:moveTo>
                  <a:pt x="0" y="0"/>
                </a:moveTo>
                <a:lnTo>
                  <a:pt x="8383832" y="0"/>
                </a:lnTo>
                <a:lnTo>
                  <a:pt x="8383832" y="8519462"/>
                </a:lnTo>
                <a:lnTo>
                  <a:pt x="0" y="8519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930" r="-2118" b="-7747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140585"/>
            <a:ext cx="10425621" cy="6005830"/>
            <a:chOff x="0" y="0"/>
            <a:chExt cx="13900828" cy="8007773"/>
          </a:xfrm>
        </p:grpSpPr>
        <p:sp>
          <p:nvSpPr>
            <p:cNvPr id="4" name="TextBox 4"/>
            <p:cNvSpPr txBox="1"/>
            <p:nvPr/>
          </p:nvSpPr>
          <p:spPr>
            <a:xfrm>
              <a:off x="0" y="110"/>
              <a:ext cx="13900828" cy="6476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Bold"/>
                </a:rPr>
                <a:t>Technology will never replace great teachers, but in the hands of great teachers, it’s transformational.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406005"/>
              <a:ext cx="13900828" cy="590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Poppins Medium"/>
                </a:rPr>
                <a:t>George Couros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38028" y="4720636"/>
            <a:ext cx="11811944" cy="3680041"/>
            <a:chOff x="0" y="0"/>
            <a:chExt cx="15749258" cy="4906722"/>
          </a:xfrm>
        </p:grpSpPr>
        <p:sp>
          <p:nvSpPr>
            <p:cNvPr id="3" name="TextBox 3"/>
            <p:cNvSpPr txBox="1"/>
            <p:nvPr/>
          </p:nvSpPr>
          <p:spPr>
            <a:xfrm>
              <a:off x="0" y="-9459"/>
              <a:ext cx="15749258" cy="32605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00"/>
                </a:lnSpc>
              </a:pPr>
              <a:r>
                <a:rPr lang="en-US" sz="8000">
                  <a:solidFill>
                    <a:srgbClr val="FFFFFF"/>
                  </a:solidFill>
                  <a:latin typeface="Poppins Bold"/>
                </a:rPr>
                <a:t>Do you have any </a:t>
              </a:r>
              <a:r>
                <a:rPr lang="en-US" sz="8000">
                  <a:solidFill>
                    <a:srgbClr val="13DCFF"/>
                  </a:solidFill>
                  <a:latin typeface="Poppins Bold"/>
                </a:rPr>
                <a:t>questions?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230458"/>
              <a:ext cx="15749258" cy="6762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Poppins Medium"/>
                </a:rPr>
                <a:t>Send it to us! We hope you learned something new.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4683372" y="-4746449"/>
            <a:ext cx="8423875" cy="8517150"/>
          </a:xfrm>
          <a:custGeom>
            <a:avLst/>
            <a:gdLst/>
            <a:ahLst/>
            <a:cxnLst/>
            <a:rect l="l" t="t" r="r" b="b"/>
            <a:pathLst>
              <a:path w="8423875" h="8517150">
                <a:moveTo>
                  <a:pt x="0" y="0"/>
                </a:moveTo>
                <a:lnTo>
                  <a:pt x="8423875" y="0"/>
                </a:lnTo>
                <a:lnTo>
                  <a:pt x="8423875" y="8517151"/>
                </a:lnTo>
                <a:lnTo>
                  <a:pt x="0" y="8517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28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72908" y="1314450"/>
            <a:ext cx="8886392" cy="34859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4680"/>
              </a:lnSpc>
              <a:buFont typeface="Arial"/>
              <a:buChar char="•"/>
            </a:pPr>
            <a:r>
              <a:rPr lang="en-US" sz="2400" spc="45" dirty="0">
                <a:solidFill>
                  <a:srgbClr val="FFFFFF"/>
                </a:solidFill>
                <a:latin typeface="Poppins Light"/>
              </a:rPr>
              <a:t>The Impact of Technology on Teaching and Learning</a:t>
            </a:r>
          </a:p>
          <a:p>
            <a:pPr marL="518160" lvl="1" indent="-259080" algn="l">
              <a:lnSpc>
                <a:spcPts val="4680"/>
              </a:lnSpc>
              <a:buFont typeface="Arial"/>
              <a:buChar char="•"/>
            </a:pPr>
            <a:r>
              <a:rPr lang="en-US" sz="2400" spc="45" dirty="0">
                <a:solidFill>
                  <a:srgbClr val="FFFFFF"/>
                </a:solidFill>
                <a:latin typeface="Poppins Light"/>
              </a:rPr>
              <a:t>Teaching and Learning Before and After Technology</a:t>
            </a:r>
          </a:p>
          <a:p>
            <a:pPr marL="518160" lvl="1" indent="-259080" algn="l">
              <a:lnSpc>
                <a:spcPts val="4680"/>
              </a:lnSpc>
              <a:buFont typeface="Arial"/>
              <a:buChar char="•"/>
            </a:pPr>
            <a:r>
              <a:rPr lang="en-US" sz="2400" spc="45" dirty="0">
                <a:solidFill>
                  <a:srgbClr val="FFFFFF"/>
                </a:solidFill>
                <a:latin typeface="Poppins Light"/>
              </a:rPr>
              <a:t>How to set up a virtual classroom</a:t>
            </a:r>
          </a:p>
          <a:p>
            <a:pPr marL="518160" lvl="1" indent="-259080" algn="l">
              <a:lnSpc>
                <a:spcPts val="4680"/>
              </a:lnSpc>
              <a:buFont typeface="Arial"/>
              <a:buChar char="•"/>
            </a:pPr>
            <a:r>
              <a:rPr lang="en-US" sz="2400" spc="45" dirty="0">
                <a:solidFill>
                  <a:srgbClr val="FFFFFF"/>
                </a:solidFill>
                <a:latin typeface="Poppins Light"/>
              </a:rPr>
              <a:t>Virtual classroom adoption in the world</a:t>
            </a:r>
          </a:p>
          <a:p>
            <a:pPr marL="518160" lvl="1" indent="-259080" algn="l">
              <a:lnSpc>
                <a:spcPts val="4680"/>
              </a:lnSpc>
              <a:buFont typeface="Arial"/>
              <a:buChar char="•"/>
            </a:pPr>
            <a:r>
              <a:rPr lang="en-US" sz="2400" spc="45" dirty="0">
                <a:solidFill>
                  <a:srgbClr val="FFFFFF"/>
                </a:solidFill>
                <a:latin typeface="Poppins Light"/>
              </a:rPr>
              <a:t>The Role of Interactive Technology in Learning</a:t>
            </a:r>
          </a:p>
          <a:p>
            <a:pPr marL="518160" lvl="1" indent="-259080" algn="l">
              <a:lnSpc>
                <a:spcPts val="4680"/>
              </a:lnSpc>
              <a:buFont typeface="Arial"/>
              <a:buChar char="•"/>
            </a:pPr>
            <a:r>
              <a:rPr lang="en-US" sz="2400" spc="45" dirty="0">
                <a:solidFill>
                  <a:srgbClr val="FFFFFF"/>
                </a:solidFill>
                <a:latin typeface="Poppins Light"/>
              </a:rPr>
              <a:t>Benefits of Interactive Technology</a:t>
            </a:r>
          </a:p>
        </p:txBody>
      </p:sp>
      <p:sp>
        <p:nvSpPr>
          <p:cNvPr id="3" name="Freeform 3"/>
          <p:cNvSpPr/>
          <p:nvPr/>
        </p:nvSpPr>
        <p:spPr>
          <a:xfrm>
            <a:off x="-937164" y="5437709"/>
            <a:ext cx="9795177" cy="8338144"/>
          </a:xfrm>
          <a:custGeom>
            <a:avLst/>
            <a:gdLst/>
            <a:ahLst/>
            <a:cxnLst/>
            <a:rect l="l" t="t" r="r" b="b"/>
            <a:pathLst>
              <a:path w="9795177" h="8338144">
                <a:moveTo>
                  <a:pt x="0" y="0"/>
                </a:moveTo>
                <a:lnTo>
                  <a:pt x="9795177" y="0"/>
                </a:lnTo>
                <a:lnTo>
                  <a:pt x="9795177" y="8338144"/>
                </a:lnTo>
                <a:lnTo>
                  <a:pt x="0" y="8338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382486" y="1437689"/>
            <a:ext cx="6241118" cy="3028519"/>
            <a:chOff x="0" y="0"/>
            <a:chExt cx="8321491" cy="4038025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8321491" cy="263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dirty="0">
                  <a:solidFill>
                    <a:srgbClr val="54D7EF"/>
                  </a:solidFill>
                  <a:latin typeface="Poppins Medium Bold"/>
                </a:rPr>
                <a:t>PENGERTIAN</a:t>
              </a:r>
            </a:p>
            <a:p>
              <a:pPr algn="l">
                <a:lnSpc>
                  <a:spcPts val="7679"/>
                </a:lnSpc>
              </a:pPr>
              <a:r>
                <a:rPr lang="en-US" sz="6399" dirty="0">
                  <a:solidFill>
                    <a:srgbClr val="54D7EF"/>
                  </a:solidFill>
                  <a:latin typeface="Poppins Medium Bold"/>
                </a:rPr>
                <a:t>SHELL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02781"/>
              <a:ext cx="6874503" cy="7352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endParaRPr lang="en-US" sz="3600" dirty="0">
                <a:solidFill>
                  <a:srgbClr val="13DCFF"/>
                </a:solidFill>
                <a:latin typeface="Poppins Medium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5027" y="1423645"/>
            <a:ext cx="15597945" cy="971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>
                <a:solidFill>
                  <a:srgbClr val="000000"/>
                </a:solidFill>
                <a:latin typeface="Poppins Bold Bold"/>
              </a:rPr>
              <a:t>How to set up a virtual classroom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127858" y="3441210"/>
            <a:ext cx="17164050" cy="253591"/>
            <a:chOff x="0" y="0"/>
            <a:chExt cx="22885400" cy="338121"/>
          </a:xfrm>
        </p:grpSpPr>
        <p:sp>
          <p:nvSpPr>
            <p:cNvPr id="4" name="AutoShape 4"/>
            <p:cNvSpPr/>
            <p:nvPr/>
          </p:nvSpPr>
          <p:spPr>
            <a:xfrm>
              <a:off x="169060" y="150010"/>
              <a:ext cx="22716340" cy="0"/>
            </a:xfrm>
            <a:prstGeom prst="line">
              <a:avLst/>
            </a:prstGeom>
            <a:ln w="38100" cap="rnd">
              <a:solidFill>
                <a:srgbClr val="391C99"/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5" name="Group 5"/>
            <p:cNvGrpSpPr/>
            <p:nvPr/>
          </p:nvGrpSpPr>
          <p:grpSpPr>
            <a:xfrm rot="5423755">
              <a:off x="1156" y="1156"/>
              <a:ext cx="335808" cy="335808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91C99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 rot="5423755">
              <a:off x="4278354" y="1156"/>
              <a:ext cx="335808" cy="335808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91C99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 rot="5423755">
              <a:off x="13524447" y="1156"/>
              <a:ext cx="335808" cy="33580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91C99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 rot="5423755">
              <a:off x="18108745" y="1156"/>
              <a:ext cx="335808" cy="33580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91C99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 rot="5423755">
              <a:off x="8927951" y="1156"/>
              <a:ext cx="335808" cy="335808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91C99"/>
              </a:solidFill>
            </p:spPr>
          </p:sp>
        </p:grpSp>
      </p:grpSp>
      <p:grpSp>
        <p:nvGrpSpPr>
          <p:cNvPr id="15" name="Group 15"/>
          <p:cNvGrpSpPr/>
          <p:nvPr/>
        </p:nvGrpSpPr>
        <p:grpSpPr>
          <a:xfrm>
            <a:off x="4584432" y="4361727"/>
            <a:ext cx="2401669" cy="3298168"/>
            <a:chOff x="0" y="0"/>
            <a:chExt cx="3202226" cy="4397557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3202226" cy="61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6"/>
                </a:lnSpc>
              </a:pPr>
              <a:r>
                <a:rPr lang="en-US" sz="2740">
                  <a:solidFill>
                    <a:srgbClr val="000000"/>
                  </a:solidFill>
                  <a:latin typeface="Now Medium"/>
                </a:rPr>
                <a:t>Step 2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2951631"/>
              <a:ext cx="3202226" cy="144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 Light"/>
                </a:rPr>
                <a:t>Ensure that ample information is provided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925271"/>
              <a:ext cx="3202226" cy="1656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Poppins Medium"/>
                </a:rPr>
                <a:t>Review all online learning materials.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23950" y="4361727"/>
            <a:ext cx="2459408" cy="3298168"/>
            <a:chOff x="0" y="0"/>
            <a:chExt cx="3279211" cy="439755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3279211" cy="61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6"/>
                </a:lnSpc>
              </a:pPr>
              <a:r>
                <a:rPr lang="en-US" sz="2740">
                  <a:solidFill>
                    <a:srgbClr val="000000"/>
                  </a:solidFill>
                  <a:latin typeface="Now Medium"/>
                </a:rPr>
                <a:t>Step 1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951631"/>
              <a:ext cx="3279211" cy="144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 Light"/>
                </a:rPr>
                <a:t>Select one based on your unique needs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925271"/>
              <a:ext cx="3279211" cy="1656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Poppins Medium"/>
                </a:rPr>
                <a:t>Pick a learning management system.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19046" y="4361727"/>
            <a:ext cx="2459408" cy="4037641"/>
            <a:chOff x="0" y="0"/>
            <a:chExt cx="3279211" cy="5383521"/>
          </a:xfrm>
        </p:grpSpPr>
        <p:sp>
          <p:nvSpPr>
            <p:cNvPr id="24" name="TextBox 24"/>
            <p:cNvSpPr txBox="1"/>
            <p:nvPr/>
          </p:nvSpPr>
          <p:spPr>
            <a:xfrm>
              <a:off x="0" y="-57150"/>
              <a:ext cx="3279211" cy="61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6"/>
                </a:lnSpc>
              </a:pPr>
              <a:r>
                <a:rPr lang="en-US" sz="2740">
                  <a:solidFill>
                    <a:srgbClr val="000000"/>
                  </a:solidFill>
                  <a:latin typeface="Now Medium"/>
                </a:rPr>
                <a:t>Step 3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2951631"/>
              <a:ext cx="3279211" cy="24315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 Light"/>
                </a:rPr>
                <a:t>To facilitate seamless communication among educators and students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925271"/>
              <a:ext cx="3279211" cy="1656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Poppins Medium"/>
                </a:rPr>
                <a:t>Invest in a calendar and comms app.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1266418" y="4361727"/>
            <a:ext cx="2680634" cy="3298168"/>
            <a:chOff x="0" y="0"/>
            <a:chExt cx="3574179" cy="4397557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57150"/>
              <a:ext cx="3574179" cy="61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6"/>
                </a:lnSpc>
              </a:pPr>
              <a:r>
                <a:rPr lang="en-US" sz="2740">
                  <a:solidFill>
                    <a:srgbClr val="000000"/>
                  </a:solidFill>
                  <a:latin typeface="Now Medium"/>
                </a:rPr>
                <a:t>Step 4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2951631"/>
              <a:ext cx="3574179" cy="1445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 Light"/>
                </a:rPr>
                <a:t>Choose one with a content delivery network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925271"/>
              <a:ext cx="3574179" cy="1656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Poppins Medium"/>
                </a:rPr>
                <a:t>Select a secure live streaming platform.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704642" y="4361727"/>
            <a:ext cx="2459408" cy="3667904"/>
            <a:chOff x="0" y="0"/>
            <a:chExt cx="3279211" cy="4890539"/>
          </a:xfrm>
        </p:grpSpPr>
        <p:sp>
          <p:nvSpPr>
            <p:cNvPr id="32" name="TextBox 32"/>
            <p:cNvSpPr txBox="1"/>
            <p:nvPr/>
          </p:nvSpPr>
          <p:spPr>
            <a:xfrm>
              <a:off x="0" y="-57150"/>
              <a:ext cx="3279211" cy="613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36"/>
                </a:lnSpc>
              </a:pPr>
              <a:r>
                <a:rPr lang="en-US" sz="2740">
                  <a:solidFill>
                    <a:srgbClr val="000000"/>
                  </a:solidFill>
                  <a:latin typeface="Now Medium"/>
                </a:rPr>
                <a:t>Step 5</a:t>
              </a:r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2951631"/>
              <a:ext cx="3279211" cy="19386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Poppins Light"/>
                </a:rPr>
                <a:t>To empower students to get actively involved in their learning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925271"/>
              <a:ext cx="3279211" cy="16565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Poppins Medium"/>
                </a:rPr>
                <a:t>Choose apps that foster collaboration.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4792" y="2275396"/>
            <a:ext cx="6276929" cy="6447143"/>
            <a:chOff x="0" y="0"/>
            <a:chExt cx="8369239" cy="8596190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7515792" cy="2633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dirty="0">
                  <a:solidFill>
                    <a:srgbClr val="000000"/>
                  </a:solidFill>
                  <a:latin typeface="Poppins Medium Bold"/>
                </a:rPr>
                <a:t>Fitur 1 </a:t>
              </a:r>
            </a:p>
            <a:p>
              <a:pPr algn="l">
                <a:lnSpc>
                  <a:spcPts val="7679"/>
                </a:lnSpc>
              </a:pPr>
              <a:r>
                <a:rPr lang="en-US" sz="6399" dirty="0" err="1">
                  <a:solidFill>
                    <a:srgbClr val="000000"/>
                  </a:solidFill>
                  <a:latin typeface="Poppins Medium Bold"/>
                </a:rPr>
                <a:t>Lihat</a:t>
              </a:r>
              <a:r>
                <a:rPr lang="en-US" sz="6399" dirty="0">
                  <a:solidFill>
                    <a:srgbClr val="000000"/>
                  </a:solidFill>
                  <a:latin typeface="Poppins Medium Bold"/>
                </a:rPr>
                <a:t> File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6394998"/>
              <a:ext cx="8369239" cy="22011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Poppins Light"/>
                </a:rPr>
                <a:t>Learning was strictly through individual-based courses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Poppins Light"/>
                </a:rPr>
                <a:t>Teacher-centered approach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 dirty="0">
                  <a:solidFill>
                    <a:srgbClr val="000000"/>
                  </a:solidFill>
                  <a:latin typeface="Poppins Light"/>
                </a:rPr>
                <a:t>Single mode of instruction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03171" y="0"/>
            <a:ext cx="9584829" cy="10287000"/>
            <a:chOff x="0" y="0"/>
            <a:chExt cx="3242275" cy="3479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42276" cy="3479800"/>
            </a:xfrm>
            <a:custGeom>
              <a:avLst/>
              <a:gdLst/>
              <a:ahLst/>
              <a:cxnLst/>
              <a:rect l="l" t="t" r="r" b="b"/>
              <a:pathLst>
                <a:path w="3242276" h="3479800">
                  <a:moveTo>
                    <a:pt x="0" y="0"/>
                  </a:moveTo>
                  <a:lnTo>
                    <a:pt x="3242276" y="0"/>
                  </a:lnTo>
                  <a:lnTo>
                    <a:pt x="3242276" y="3479800"/>
                  </a:lnTo>
                  <a:lnTo>
                    <a:pt x="0" y="3479800"/>
                  </a:lnTo>
                  <a:close/>
                </a:path>
              </a:pathLst>
            </a:custGeom>
            <a:solidFill>
              <a:srgbClr val="391C9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672808" y="2275396"/>
            <a:ext cx="6276929" cy="6028308"/>
            <a:chOff x="0" y="0"/>
            <a:chExt cx="8369239" cy="8037743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7515792" cy="5181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dirty="0">
                  <a:solidFill>
                    <a:srgbClr val="13DCFF"/>
                  </a:solidFill>
                  <a:latin typeface="Poppins Medium Bold"/>
                </a:rPr>
                <a:t>Teaching and Learning </a:t>
              </a:r>
            </a:p>
            <a:p>
              <a:pPr algn="l">
                <a:lnSpc>
                  <a:spcPts val="7679"/>
                </a:lnSpc>
              </a:pPr>
              <a:r>
                <a:rPr lang="en-US" sz="6399" dirty="0">
                  <a:solidFill>
                    <a:srgbClr val="13DCFF"/>
                  </a:solidFill>
                  <a:latin typeface="Poppins Medium Bold"/>
                </a:rPr>
                <a:t>With Technology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394998"/>
              <a:ext cx="8369239" cy="1642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 Light"/>
                </a:rPr>
                <a:t>Collaborative learning is now possible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 Light"/>
                </a:rPr>
                <a:t>Student-centered approach</a:t>
              </a:r>
            </a:p>
            <a:p>
              <a:pPr marL="518160" lvl="1" indent="-259080" algn="l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FFFFFF"/>
                  </a:solidFill>
                  <a:latin typeface="Poppins Light"/>
                </a:rPr>
                <a:t>Differentiated instruction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4756361">
            <a:off x="4500796" y="-5647893"/>
            <a:ext cx="7684646" cy="7932733"/>
          </a:xfrm>
          <a:custGeom>
            <a:avLst/>
            <a:gdLst/>
            <a:ahLst/>
            <a:cxnLst/>
            <a:rect l="l" t="t" r="r" b="b"/>
            <a:pathLst>
              <a:path w="7684646" h="7932733">
                <a:moveTo>
                  <a:pt x="0" y="0"/>
                </a:moveTo>
                <a:lnTo>
                  <a:pt x="7684646" y="0"/>
                </a:lnTo>
                <a:lnTo>
                  <a:pt x="7684646" y="7932733"/>
                </a:lnTo>
                <a:lnTo>
                  <a:pt x="0" y="7932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6" b="-7576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26787" y="1868578"/>
            <a:ext cx="5776681" cy="6342840"/>
            <a:chOff x="0" y="0"/>
            <a:chExt cx="7702242" cy="8457120"/>
          </a:xfrm>
        </p:grpSpPr>
        <p:sp>
          <p:nvSpPr>
            <p:cNvPr id="3" name="TextBox 3"/>
            <p:cNvSpPr txBox="1"/>
            <p:nvPr/>
          </p:nvSpPr>
          <p:spPr>
            <a:xfrm>
              <a:off x="0" y="88"/>
              <a:ext cx="7702242" cy="5181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FFFFFF"/>
                  </a:solidFill>
                  <a:latin typeface="Poppins Medium Bold"/>
                </a:rPr>
                <a:t>Virtual classroom adoption in the world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387919"/>
              <a:ext cx="7488850" cy="7238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20"/>
                </a:lnSpc>
              </a:pPr>
              <a:r>
                <a:rPr lang="en-US" sz="3600">
                  <a:solidFill>
                    <a:srgbClr val="FFFFFF"/>
                  </a:solidFill>
                  <a:latin typeface="Poppins Medium"/>
                </a:rPr>
                <a:t>As of January 2021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814507"/>
              <a:ext cx="6131831" cy="1642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Poppins Light"/>
                </a:rPr>
                <a:t>Learning sessions are now conducted online in 95% of schools in the world.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663" y="1195128"/>
            <a:ext cx="8061038" cy="81043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660" r="-2419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69224" y="1474623"/>
            <a:ext cx="7338557" cy="7337755"/>
            <a:chOff x="0" y="0"/>
            <a:chExt cx="9784742" cy="9783673"/>
          </a:xfrm>
        </p:grpSpPr>
        <p:sp>
          <p:nvSpPr>
            <p:cNvPr id="4" name="TextBox 4"/>
            <p:cNvSpPr txBox="1"/>
            <p:nvPr/>
          </p:nvSpPr>
          <p:spPr>
            <a:xfrm>
              <a:off x="0" y="88"/>
              <a:ext cx="9784742" cy="5181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54D7EF"/>
                  </a:solidFill>
                  <a:latin typeface="Poppins Medium Bold"/>
                </a:rPr>
                <a:t>The Role of Interactive Technology in Learning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874717"/>
              <a:ext cx="9784742" cy="1447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FFFFFF"/>
                  </a:solidFill>
                  <a:latin typeface="Poppins Medium"/>
                </a:rPr>
                <a:t>Interactive technology is reshaping learning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8141060"/>
              <a:ext cx="9784742" cy="1642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5E9DB"/>
                  </a:solidFill>
                  <a:latin typeface="Poppins Medium"/>
                </a:rPr>
                <a:t>Interactive tech enables students to improve their ability to communicate both with their classmates and teachers.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91C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61719" y="657225"/>
            <a:ext cx="9144000" cy="8972550"/>
          </a:xfrm>
          <a:custGeom>
            <a:avLst/>
            <a:gdLst/>
            <a:ahLst/>
            <a:cxnLst/>
            <a:rect l="l" t="t" r="r" b="b"/>
            <a:pathLst>
              <a:path w="9144000" h="8972550">
                <a:moveTo>
                  <a:pt x="0" y="0"/>
                </a:moveTo>
                <a:lnTo>
                  <a:pt x="9144000" y="0"/>
                </a:lnTo>
                <a:lnTo>
                  <a:pt x="9144000" y="8972550"/>
                </a:lnTo>
                <a:lnTo>
                  <a:pt x="0" y="8972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9144000" y="2840802"/>
            <a:ext cx="7402411" cy="385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99"/>
              </a:lnSpc>
            </a:pPr>
            <a:r>
              <a:rPr lang="en-US" sz="8499">
                <a:solidFill>
                  <a:srgbClr val="FFFFFF"/>
                </a:solidFill>
                <a:latin typeface="Poppins Medium Bold"/>
              </a:rPr>
              <a:t>Benefits of </a:t>
            </a:r>
            <a:r>
              <a:rPr lang="en-US" sz="8499">
                <a:solidFill>
                  <a:srgbClr val="13DCFF"/>
                </a:solidFill>
                <a:latin typeface="Poppins Medium Bold"/>
              </a:rPr>
              <a:t>Interactive</a:t>
            </a:r>
            <a:r>
              <a:rPr lang="en-US" sz="8499">
                <a:solidFill>
                  <a:srgbClr val="FFFFFF"/>
                </a:solidFill>
                <a:latin typeface="Poppins Medium Bold"/>
              </a:rPr>
              <a:t> Technology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6369767" cy="3285687"/>
            <a:chOff x="0" y="0"/>
            <a:chExt cx="8493022" cy="4380917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8493022" cy="2590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Bold Bold"/>
                </a:rPr>
                <a:t>Benefits on Teachers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933161"/>
              <a:ext cx="8493022" cy="1447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000000"/>
                  </a:solidFill>
                  <a:latin typeface="Poppins Medium"/>
                </a:rPr>
                <a:t>Interactive tech empowers educators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9611142" y="-15477"/>
            <a:ext cx="8676858" cy="5158977"/>
          </a:xfrm>
          <a:custGeom>
            <a:avLst/>
            <a:gdLst/>
            <a:ahLst/>
            <a:cxnLst/>
            <a:rect l="l" t="t" r="r" b="b"/>
            <a:pathLst>
              <a:path w="8676858" h="5158977">
                <a:moveTo>
                  <a:pt x="0" y="0"/>
                </a:moveTo>
                <a:lnTo>
                  <a:pt x="8676858" y="0"/>
                </a:lnTo>
                <a:lnTo>
                  <a:pt x="8676858" y="5158977"/>
                </a:lnTo>
                <a:lnTo>
                  <a:pt x="0" y="5158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185" r="-280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6494322"/>
            <a:ext cx="4310914" cy="2530127"/>
            <a:chOff x="0" y="0"/>
            <a:chExt cx="5747885" cy="3373502"/>
          </a:xfrm>
        </p:grpSpPr>
        <p:sp>
          <p:nvSpPr>
            <p:cNvPr id="7" name="TextBox 7"/>
            <p:cNvSpPr txBox="1"/>
            <p:nvPr/>
          </p:nvSpPr>
          <p:spPr>
            <a:xfrm>
              <a:off x="0" y="-57150"/>
              <a:ext cx="5747885" cy="1262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2742">
                  <a:solidFill>
                    <a:srgbClr val="000000"/>
                  </a:solidFill>
                  <a:latin typeface="Poppins Medium Bold"/>
                </a:rPr>
                <a:t>Create lessons with mixed media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721061"/>
              <a:ext cx="5747885" cy="165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Educators can create lessons with mixed media and gamified elements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948386" y="6494322"/>
            <a:ext cx="4310914" cy="2530127"/>
            <a:chOff x="0" y="0"/>
            <a:chExt cx="5747885" cy="337350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5747885" cy="12626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2742">
                  <a:solidFill>
                    <a:srgbClr val="000000"/>
                  </a:solidFill>
                  <a:latin typeface="Poppins Medium Bold"/>
                </a:rPr>
                <a:t>Flexible teaching strategies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721061"/>
              <a:ext cx="5747885" cy="16522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Teachers are able to adapt to the learning styles of different students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88543" y="6494322"/>
            <a:ext cx="4310914" cy="2108603"/>
            <a:chOff x="0" y="0"/>
            <a:chExt cx="5747885" cy="2811470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5747885" cy="613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39"/>
                </a:lnSpc>
              </a:pPr>
              <a:r>
                <a:rPr lang="en-US" sz="2742">
                  <a:solidFill>
                    <a:srgbClr val="000000"/>
                  </a:solidFill>
                  <a:latin typeface="Poppins Medium Bold"/>
                </a:rPr>
                <a:t>Faster feedback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721061"/>
              <a:ext cx="5747885" cy="1090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Teachers can offer instant feedback and guidance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1388397"/>
            <a:ext cx="7714897" cy="1906172"/>
            <a:chOff x="0" y="0"/>
            <a:chExt cx="10286529" cy="2541563"/>
          </a:xfrm>
        </p:grpSpPr>
        <p:sp>
          <p:nvSpPr>
            <p:cNvPr id="3" name="TextBox 3"/>
            <p:cNvSpPr txBox="1"/>
            <p:nvPr/>
          </p:nvSpPr>
          <p:spPr>
            <a:xfrm>
              <a:off x="0" y="-47625"/>
              <a:ext cx="10286529" cy="590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Poppins Medium Bold"/>
                </a:rPr>
                <a:t>Enhanced engagement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98818"/>
              <a:ext cx="10286529" cy="1642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Students can be more active in their learning thanks to quizzes, games, polls, video content, and other media.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4323628"/>
            <a:ext cx="7714897" cy="1906172"/>
            <a:chOff x="0" y="0"/>
            <a:chExt cx="10286529" cy="2541563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10286529" cy="590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Poppins Medium Bold"/>
                </a:rPr>
                <a:t>Student-led learning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98818"/>
              <a:ext cx="10286529" cy="1642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Everyone can learn at their own pace, helping students understand their strengths and weaknesses.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7305697"/>
            <a:ext cx="7714897" cy="1487072"/>
            <a:chOff x="0" y="0"/>
            <a:chExt cx="10286529" cy="1982763"/>
          </a:xfrm>
        </p:grpSpPr>
        <p:sp>
          <p:nvSpPr>
            <p:cNvPr id="9" name="TextBox 9"/>
            <p:cNvSpPr txBox="1"/>
            <p:nvPr/>
          </p:nvSpPr>
          <p:spPr>
            <a:xfrm>
              <a:off x="0" y="-47625"/>
              <a:ext cx="10286529" cy="5903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814"/>
                </a:lnSpc>
              </a:pPr>
              <a:r>
                <a:rPr lang="en-US" sz="2724">
                  <a:solidFill>
                    <a:srgbClr val="000000"/>
                  </a:solidFill>
                  <a:latin typeface="Poppins Medium Bold"/>
                </a:rPr>
                <a:t>Fun, engaging lessons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98818"/>
              <a:ext cx="10286529" cy="1083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Light"/>
                </a:rPr>
                <a:t>Subjects that students usually deem boring can become more interesting.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6473" y="1401097"/>
            <a:ext cx="6830876" cy="3298419"/>
            <a:chOff x="0" y="0"/>
            <a:chExt cx="9107834" cy="43978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44"/>
              <a:ext cx="9107834" cy="2590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Bold Bold"/>
                </a:rPr>
                <a:t>Benefits </a:t>
              </a:r>
            </a:p>
            <a:p>
              <a:pPr algn="l">
                <a:lnSpc>
                  <a:spcPts val="7679"/>
                </a:lnSpc>
              </a:pPr>
              <a:r>
                <a:rPr lang="en-US" sz="6399">
                  <a:solidFill>
                    <a:srgbClr val="000000"/>
                  </a:solidFill>
                  <a:latin typeface="Poppins Bold Bold"/>
                </a:rPr>
                <a:t>on Students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950136"/>
              <a:ext cx="7067499" cy="1447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  <a:spcBef>
                  <a:spcPct val="0"/>
                </a:spcBef>
              </a:pPr>
              <a:r>
                <a:rPr lang="en-US" sz="3600" u="none">
                  <a:solidFill>
                    <a:srgbClr val="000000"/>
                  </a:solidFill>
                  <a:latin typeface="Poppins Medium"/>
                </a:rPr>
                <a:t>How interactive tech transforms learning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-837976" y="5515914"/>
            <a:ext cx="7729029" cy="7631907"/>
          </a:xfrm>
          <a:custGeom>
            <a:avLst/>
            <a:gdLst/>
            <a:ahLst/>
            <a:cxnLst/>
            <a:rect l="l" t="t" r="r" b="b"/>
            <a:pathLst>
              <a:path w="7729029" h="7631907">
                <a:moveTo>
                  <a:pt x="0" y="0"/>
                </a:moveTo>
                <a:lnTo>
                  <a:pt x="7729029" y="0"/>
                </a:lnTo>
                <a:lnTo>
                  <a:pt x="7729029" y="7631907"/>
                </a:lnTo>
                <a:lnTo>
                  <a:pt x="0" y="7631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90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470</Words>
  <Application>Microsoft Office PowerPoint</Application>
  <PresentationFormat>Custom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Poppins Medium Bold</vt:lpstr>
      <vt:lpstr>Poppins Bold</vt:lpstr>
      <vt:lpstr>Poppins Bold Bold</vt:lpstr>
      <vt:lpstr>Now Medium</vt:lpstr>
      <vt:lpstr>Poppins Medium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White 3D Elements Technology in Education Technology Presentation</dc:title>
  <cp:lastModifiedBy>Tiara Mera</cp:lastModifiedBy>
  <cp:revision>2</cp:revision>
  <dcterms:created xsi:type="dcterms:W3CDTF">2006-08-16T00:00:00Z</dcterms:created>
  <dcterms:modified xsi:type="dcterms:W3CDTF">2024-05-13T07:24:01Z</dcterms:modified>
  <dc:identifier>DAGFFjpeJSY</dc:identifier>
</cp:coreProperties>
</file>